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6" r:id="rId5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FA"/>
    <a:srgbClr val="94B1D4"/>
    <a:srgbClr val="0539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9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864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82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73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80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51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1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10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9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16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59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35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8CEE0-8C05-4C01-BF9E-D17C6F0266AA}" type="datetimeFigureOut">
              <a:rPr lang="ko-KR" altLang="en-US" smtClean="0"/>
              <a:t>2022-02-23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FDF44-887E-4483-90D4-4CFFBFC0E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0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7542" y="3037098"/>
            <a:ext cx="590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world leader in the development of high performance piezoelectric single crystals and applications.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34751" y="2583127"/>
            <a:ext cx="5658473" cy="354806"/>
          </a:xfrm>
          <a:prstGeom prst="rect">
            <a:avLst/>
          </a:prstGeom>
          <a:solidFill>
            <a:srgbClr val="05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4751" y="8595505"/>
            <a:ext cx="2394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Gaetbeol-ro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145Beon-gil, </a:t>
            </a:r>
            <a:endParaRPr lang="en-US" altLang="ko-K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Yeonsu-gu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Incheon(21999), Republic of  Korea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99763" y="8088565"/>
            <a:ext cx="5658473" cy="119547"/>
          </a:xfrm>
          <a:prstGeom prst="rect">
            <a:avLst/>
          </a:prstGeom>
          <a:solidFill>
            <a:srgbClr val="05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592174" y="8380062"/>
            <a:ext cx="258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 : 82-32-851-2908/2953</a:t>
            </a:r>
          </a:p>
          <a:p>
            <a:pPr algn="r"/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Fax : 82-32-851-2907</a:t>
            </a:r>
          </a:p>
          <a:p>
            <a:pPr algn="r"/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: sanggoo7@ibule.com </a:t>
            </a:r>
          </a:p>
          <a:p>
            <a:pPr algn="r"/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soisoi77@ibule.com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6576" y="6649368"/>
            <a:ext cx="144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www.ibule.com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27652" r="50488" b="32198"/>
          <a:stretch/>
        </p:blipFill>
        <p:spPr bwMode="auto">
          <a:xfrm>
            <a:off x="2584457" y="4289531"/>
            <a:ext cx="3518267" cy="216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7135" r="49607" b="14059"/>
          <a:stretch/>
        </p:blipFill>
        <p:spPr bwMode="auto">
          <a:xfrm>
            <a:off x="886206" y="4289530"/>
            <a:ext cx="1665497" cy="214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41101" y="1230220"/>
            <a:ext cx="353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IBULE PHOTONICS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751" y="2086082"/>
            <a:ext cx="565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CRYSTAL 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US" altLang="ko-K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49" y="1023311"/>
            <a:ext cx="1217936" cy="8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81188" y="947659"/>
            <a:ext cx="5858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in 1999, </a:t>
            </a:r>
            <a:r>
              <a:rPr lang="en-US" altLang="ko-K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iBULe</a:t>
            </a:r>
            <a:r>
              <a:rPr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Photonics had successfully developed the </a:t>
            </a:r>
            <a:r>
              <a:rPr lang="en-US" altLang="ko-K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crystal </a:t>
            </a:r>
            <a:r>
              <a:rPr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technology based on the Bridgman method. Current products include 1G(PMN-PT), 2G(PIN-PMN-PT) single crystals in sizes up to </a:t>
            </a:r>
            <a:r>
              <a:rPr lang="en-US" altLang="ko-K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4.5” in </a:t>
            </a:r>
            <a:r>
              <a:rPr lang="en-US" altLang="ko-K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produced in the direction of growth </a:t>
            </a:r>
            <a:r>
              <a:rPr lang="en-US" altLang="ko-K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[001], [011] and [111</a:t>
            </a:r>
            <a:r>
              <a:rPr lang="en-US" altLang="ko-K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2" algn="just"/>
            <a:r>
              <a:rPr lang="en-US" altLang="ko-KR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iBULe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a </a:t>
            </a:r>
            <a:r>
              <a:rPr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leader in the development and manufacture of high-performance single crystals, and is 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rapidly </a:t>
            </a:r>
            <a:r>
              <a:rPr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production capacities in order to provide customers with new opportunities for the next generation of transducers for defense and commercial applications. </a:t>
            </a:r>
            <a:endParaRPr lang="en-US" altLang="ko-KR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345" y="46348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and Products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0" y="621643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Commercialization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395468" y="6718139"/>
            <a:ext cx="60434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US" altLang="ko-KR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iBULe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over </a:t>
            </a:r>
            <a:r>
              <a:rPr lang="en-US" altLang="ko-K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years of experience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single crystal  growth and characterization, has </a:t>
            </a:r>
            <a:r>
              <a:rPr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commercialized producing various sizes of [001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],[011]-poled PMN-PT/Pin-PMN-PT </a:t>
            </a:r>
            <a:r>
              <a:rPr lang="en-US" altLang="ko-K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wafers for medical ultrasound imaging 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transducers.</a:t>
            </a:r>
          </a:p>
        </p:txBody>
      </p:sp>
      <p:pic>
        <p:nvPicPr>
          <p:cNvPr id="43" name="Picture 2" descr="LA3-14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93" y="7582821"/>
            <a:ext cx="176727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:\아이블포토닉스_BACK_UP\V_회사관리업무\총무\홈페이지\제품사진\DSC_1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66" y="7582821"/>
            <a:ext cx="215088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:\아이블포토닉스_BACK_UP\V_회사관리업무\총무\홈페이지\제품사진\DSC_1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397" y="7582821"/>
            <a:ext cx="215088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99533" y="463480"/>
            <a:ext cx="5858933" cy="400110"/>
            <a:chOff x="499533" y="463480"/>
            <a:chExt cx="5858933" cy="400110"/>
          </a:xfrm>
        </p:grpSpPr>
        <p:cxnSp>
          <p:nvCxnSpPr>
            <p:cNvPr id="97" name="직선 연결선 96"/>
            <p:cNvCxnSpPr/>
            <p:nvPr/>
          </p:nvCxnSpPr>
          <p:spPr>
            <a:xfrm>
              <a:off x="499533" y="463480"/>
              <a:ext cx="5858933" cy="0"/>
            </a:xfrm>
            <a:prstGeom prst="line">
              <a:avLst/>
            </a:prstGeom>
            <a:ln w="28575">
              <a:solidFill>
                <a:srgbClr val="0539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499533" y="863590"/>
              <a:ext cx="5858933" cy="0"/>
            </a:xfrm>
            <a:prstGeom prst="line">
              <a:avLst/>
            </a:prstGeom>
            <a:ln w="28575">
              <a:solidFill>
                <a:srgbClr val="0539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/>
          <p:cNvGrpSpPr/>
          <p:nvPr/>
        </p:nvGrpSpPr>
        <p:grpSpPr>
          <a:xfrm>
            <a:off x="499532" y="6210626"/>
            <a:ext cx="5858933" cy="400110"/>
            <a:chOff x="499533" y="463480"/>
            <a:chExt cx="5858933" cy="400110"/>
          </a:xfrm>
        </p:grpSpPr>
        <p:cxnSp>
          <p:nvCxnSpPr>
            <p:cNvPr id="109" name="직선 연결선 108"/>
            <p:cNvCxnSpPr/>
            <p:nvPr/>
          </p:nvCxnSpPr>
          <p:spPr>
            <a:xfrm>
              <a:off x="499533" y="463480"/>
              <a:ext cx="5858933" cy="0"/>
            </a:xfrm>
            <a:prstGeom prst="line">
              <a:avLst/>
            </a:prstGeom>
            <a:ln w="28575">
              <a:solidFill>
                <a:srgbClr val="0539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>
              <a:off x="499533" y="863590"/>
              <a:ext cx="5858933" cy="0"/>
            </a:xfrm>
            <a:prstGeom prst="line">
              <a:avLst/>
            </a:prstGeom>
            <a:ln w="28575">
              <a:solidFill>
                <a:srgbClr val="0539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그림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68" y="2726449"/>
            <a:ext cx="6685037" cy="35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0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직사각형 68"/>
          <p:cNvSpPr/>
          <p:nvPr/>
        </p:nvSpPr>
        <p:spPr>
          <a:xfrm>
            <a:off x="399476" y="1865331"/>
            <a:ext cx="5988164" cy="1319352"/>
          </a:xfrm>
          <a:prstGeom prst="rect">
            <a:avLst/>
          </a:prstGeom>
          <a:noFill/>
          <a:ln w="53975" cmpd="thinThick">
            <a:solidFill>
              <a:srgbClr val="053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47252" y="1762599"/>
            <a:ext cx="4326348" cy="234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2284" y="993685"/>
            <a:ext cx="609944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US" altLang="ko-KR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iBULe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actively involved in the various research projects in defense and industrial applications such as SONAR transducers, NDT(Non-destructive Testing) probes, actuator, IR sensor, energy harvesting devices, accelerometer, and so 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206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R&amp;D Applications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607566" y="3288990"/>
            <a:ext cx="2709414" cy="292388"/>
          </a:xfrm>
          <a:prstGeom prst="rect">
            <a:avLst/>
          </a:prstGeom>
          <a:solidFill>
            <a:srgbClr val="EAF2FA"/>
          </a:solidFill>
        </p:spPr>
        <p:txBody>
          <a:bodyPr wrap="square">
            <a:spAutoFit/>
          </a:bodyPr>
          <a:lstStyle/>
          <a:p>
            <a:pPr marL="0" lvl="2" algn="ctr"/>
            <a:r>
              <a:rPr lang="en-US" altLang="ko-KR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Broadband </a:t>
            </a:r>
            <a:r>
              <a:rPr lang="en-US" altLang="ko-KR" sz="1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Tonpilz</a:t>
            </a:r>
            <a:r>
              <a:rPr lang="en-US" altLang="ko-KR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Transducer</a:t>
            </a:r>
            <a:endParaRPr lang="en-US" altLang="ko-KR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47252" y="1746510"/>
            <a:ext cx="5966777" cy="140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just"/>
            <a:r>
              <a:rPr lang="en-US" altLang="ko-K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ko-KR" alt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single crystals to PZT ceramics for applications</a:t>
            </a:r>
          </a:p>
          <a:p>
            <a:pPr marL="180000" lvl="2" indent="180000" algn="just">
              <a:buFont typeface="Arial" panose="020B0604020202020204" pitchFamily="34" charset="0"/>
              <a:buChar char="•"/>
            </a:pPr>
            <a:r>
              <a:rPr lang="en-US" altLang="ko-K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bandwidth and </a:t>
            </a:r>
            <a:r>
              <a:rPr lang="en-US" altLang="ko-K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(50% higher coupling constants over PZT)</a:t>
            </a:r>
            <a:endParaRPr lang="en-US" altLang="ko-K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lvl="2" indent="180000" algn="just">
              <a:buFont typeface="Arial" panose="020B0604020202020204" pitchFamily="34" charset="0"/>
              <a:buChar char="•"/>
            </a:pPr>
            <a:r>
              <a:rPr lang="en-US" altLang="ko-K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electric input </a:t>
            </a:r>
            <a:r>
              <a:rPr lang="en-US" altLang="ko-K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(650% higher </a:t>
            </a:r>
            <a:r>
              <a:rPr lang="en-US" altLang="ko-KR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piezoconstants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PZT)</a:t>
            </a:r>
            <a:endParaRPr lang="en-US" altLang="ko-K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lvl="2" indent="180000" algn="just">
              <a:buFont typeface="Arial" panose="020B0604020202020204" pitchFamily="34" charset="0"/>
              <a:buChar char="•"/>
            </a:pPr>
            <a:r>
              <a:rPr lang="en-US" altLang="ko-K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overall transducer </a:t>
            </a:r>
            <a:r>
              <a:rPr lang="en-US" altLang="ko-K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(78% lower</a:t>
            </a:r>
            <a:r>
              <a:rPr lang="ko-KR" alt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modulus over PZT)</a:t>
            </a:r>
          </a:p>
          <a:p>
            <a:pPr marL="180000" lvl="2" indent="180000" algn="just">
              <a:buFont typeface="Arial" panose="020B0604020202020204" pitchFamily="34" charset="0"/>
              <a:buChar char="•"/>
            </a:pPr>
            <a:r>
              <a:rPr lang="en-US" altLang="ko-KR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anisotropy </a:t>
            </a:r>
            <a:r>
              <a:rPr lang="en-US" altLang="ko-K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(piezo properties optimization by domain engineering)</a:t>
            </a:r>
            <a:endParaRPr lang="en-US" altLang="ko-K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lvl="2" indent="180000" algn="just">
              <a:buFont typeface="Arial" panose="020B0604020202020204" pitchFamily="34" charset="0"/>
              <a:buChar char="•"/>
            </a:pPr>
            <a:endParaRPr lang="en-US" altLang="ko-K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lvl="2" indent="180000" algn="just">
              <a:buFont typeface="Arial" panose="020B0604020202020204" pitchFamily="34" charset="0"/>
              <a:buChar char="•"/>
            </a:pPr>
            <a:endParaRPr lang="en-US" altLang="ko-K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607565" y="4775387"/>
            <a:ext cx="270941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ts val="1000"/>
              </a:lnSpc>
            </a:pP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transducer using 2-2, 1-3 composite single crystal for the potential applications to a SAS projector with a wider bandwidth and be capable of working at lower frequency than the existing one.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3429000" y="3288990"/>
            <a:ext cx="0" cy="662503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3607566" y="5518671"/>
            <a:ext cx="2709414" cy="292388"/>
          </a:xfrm>
          <a:prstGeom prst="rect">
            <a:avLst/>
          </a:prstGeom>
          <a:solidFill>
            <a:srgbClr val="EAF2FA"/>
          </a:solidFill>
        </p:spPr>
        <p:txBody>
          <a:bodyPr wrap="square">
            <a:spAutoFit/>
          </a:bodyPr>
          <a:lstStyle/>
          <a:p>
            <a:pPr marL="0" lvl="2" algn="ctr"/>
            <a:r>
              <a:rPr lang="en-US" altLang="ko-KR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Broadband </a:t>
            </a:r>
            <a:r>
              <a:rPr lang="en-US" altLang="ko-KR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altLang="ko-KR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ransducer</a:t>
            </a:r>
            <a:endParaRPr lang="en-US" altLang="ko-KR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605430" y="7050753"/>
            <a:ext cx="26988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ts val="1000"/>
              </a:lnSpc>
            </a:pP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compact broadband ring transducer for the potential applications to underwater acoustic communications, countermeasure and ASW on UUV or AUV or on a submarine.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483612" y="3290251"/>
            <a:ext cx="2709414" cy="292388"/>
          </a:xfrm>
          <a:prstGeom prst="rect">
            <a:avLst/>
          </a:prstGeom>
          <a:solidFill>
            <a:srgbClr val="EAF2FA"/>
          </a:solidFill>
        </p:spPr>
        <p:txBody>
          <a:bodyPr wrap="square">
            <a:spAutoFit/>
          </a:bodyPr>
          <a:lstStyle/>
          <a:p>
            <a:pPr marL="0" lvl="2" algn="ctr"/>
            <a:r>
              <a:rPr lang="en-US" altLang="ko-KR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Crystal Composite</a:t>
            </a:r>
            <a:endParaRPr lang="en-US" altLang="ko-KR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83612" y="5518671"/>
            <a:ext cx="2709414" cy="292388"/>
          </a:xfrm>
          <a:prstGeom prst="rect">
            <a:avLst/>
          </a:prstGeom>
          <a:solidFill>
            <a:srgbClr val="EAF2FA"/>
          </a:solidFill>
        </p:spPr>
        <p:txBody>
          <a:bodyPr wrap="square">
            <a:spAutoFit/>
          </a:bodyPr>
          <a:lstStyle/>
          <a:p>
            <a:pPr marL="0" lvl="2" algn="ctr"/>
            <a:r>
              <a:rPr lang="en-US" altLang="ko-KR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Sensor / Accelerometer</a:t>
            </a:r>
            <a:endParaRPr lang="en-US" altLang="ko-KR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483612" y="6948787"/>
            <a:ext cx="281017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ts val="1000"/>
              </a:lnSpc>
            </a:pP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</a:t>
            </a: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hydrophone and two </a:t>
            </a: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orthogonally </a:t>
            </a: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cantilever beam </a:t>
            </a: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accelerometers inside </a:t>
            </a: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cylinder.</a:t>
            </a:r>
          </a:p>
          <a:p>
            <a:pPr marL="0" lvl="2" algn="just">
              <a:lnSpc>
                <a:spcPts val="1000"/>
              </a:lnSpc>
            </a:pP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size and Light weight vector sensor compatible with the TAS in </a:t>
            </a: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endParaRPr lang="en-US" altLang="ko-K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3" descr="E:\2015년아이블포토닉스\연구개발_민간프로젝트\Fraunhofer_composite\1-3composite (40,60um)\sample1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48" y="3670469"/>
            <a:ext cx="1339064" cy="10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340" descr="G:\New_아이블포토닉스\한화_SONAR\한화과제\2,3차중간샘플\Tonpilz\톤필츠용 복합체 사진120305\P1270177.JPG"/>
          <p:cNvPicPr>
            <a:picLocks noChangeAspect="1" noChangeArrowheads="1"/>
          </p:cNvPicPr>
          <p:nvPr/>
        </p:nvPicPr>
        <p:blipFill>
          <a:blip r:embed="rId3" cstate="print"/>
          <a:srcRect l="25230" r="13074" b="28269"/>
          <a:stretch>
            <a:fillRect/>
          </a:stretch>
        </p:blipFill>
        <p:spPr bwMode="auto">
          <a:xfrm>
            <a:off x="2476943" y="4223983"/>
            <a:ext cx="731369" cy="637760"/>
          </a:xfrm>
          <a:prstGeom prst="rect">
            <a:avLst/>
          </a:prstGeom>
          <a:noFill/>
        </p:spPr>
      </p:pic>
      <p:pic>
        <p:nvPicPr>
          <p:cNvPr id="37" name="Picture 4" descr="E:\임시폴더\과제관련\한EU과제\한영기만기\연구시제\사진자료\All 링 조립사진\_MG_24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1" t="22582" r="25405" b="15411"/>
          <a:stretch/>
        </p:blipFill>
        <p:spPr bwMode="auto">
          <a:xfrm>
            <a:off x="4388703" y="5925298"/>
            <a:ext cx="1131626" cy="9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_x282884016" descr="EMB000010a41416"/>
          <p:cNvPicPr>
            <a:picLocks noChangeAspect="1" noChangeArrowheads="1"/>
          </p:cNvPicPr>
          <p:nvPr/>
        </p:nvPicPr>
        <p:blipFill>
          <a:blip r:embed="rId5"/>
          <a:srcRect l="18387" t="9879" r="17870" b="6153"/>
          <a:stretch>
            <a:fillRect/>
          </a:stretch>
        </p:blipFill>
        <p:spPr bwMode="auto">
          <a:xfrm>
            <a:off x="1876220" y="4221461"/>
            <a:ext cx="650266" cy="637760"/>
          </a:xfrm>
          <a:prstGeom prst="rect">
            <a:avLst/>
          </a:prstGeom>
          <a:noFill/>
        </p:spPr>
      </p:pic>
      <p:pic>
        <p:nvPicPr>
          <p:cNvPr id="39" name="Picture 3" descr="E:\임시폴더\과제관련\한EU과제\한영기만기\연구시제\사진자료\Mixed1 링 조립사진\_MG_22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2" t="21550" r="25754" b="12768"/>
          <a:stretch/>
        </p:blipFill>
        <p:spPr bwMode="auto">
          <a:xfrm>
            <a:off x="5409950" y="5925296"/>
            <a:ext cx="961777" cy="9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7" r="8814"/>
          <a:stretch/>
        </p:blipFill>
        <p:spPr bwMode="auto">
          <a:xfrm>
            <a:off x="3985211" y="3664096"/>
            <a:ext cx="2017004" cy="101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776073" y="2789805"/>
            <a:ext cx="449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NUWC, Office  of Naval Research(ONR)  Lynn M. </a:t>
            </a:r>
            <a:r>
              <a:rPr lang="en-US" altLang="ko-KR" sz="8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Ewart</a:t>
            </a:r>
            <a:r>
              <a:rPr lang="en-US" altLang="ko-KR" sz="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et, al </a:t>
            </a:r>
          </a:p>
          <a:p>
            <a:pPr algn="l"/>
            <a:r>
              <a:rPr lang="ko-KR" altLang="en-US" sz="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ko-KR" altLang="en-US" sz="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Symposium on Piezocrystals and their Applications  July 22, </a:t>
            </a:r>
            <a:r>
              <a:rPr lang="ko-KR" altLang="en-US" sz="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altLang="ko-KR" sz="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ko-KR" altLang="en-US" sz="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2" descr="E:\임시폴더\과제관련\한EU과제\한영기만기\2-1차 시제(모형시제)\사진자료\재몰딩 사진 (3차)\_MG_173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6030" r="159" b="7831"/>
          <a:stretch/>
        </p:blipFill>
        <p:spPr bwMode="auto">
          <a:xfrm rot="16200000" flipV="1">
            <a:off x="3596605" y="5923634"/>
            <a:ext cx="952704" cy="9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_x320902256" descr="EMB000017b81bc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11077" r="73606" b="56859"/>
          <a:stretch/>
        </p:blipFill>
        <p:spPr bwMode="auto">
          <a:xfrm>
            <a:off x="166154" y="3645350"/>
            <a:ext cx="1710066" cy="11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16465" r="11158" b="26217"/>
          <a:stretch/>
        </p:blipFill>
        <p:spPr bwMode="auto">
          <a:xfrm>
            <a:off x="602734" y="3936151"/>
            <a:ext cx="1087950" cy="3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직사각형 64"/>
          <p:cNvSpPr/>
          <p:nvPr/>
        </p:nvSpPr>
        <p:spPr>
          <a:xfrm>
            <a:off x="483612" y="7716493"/>
            <a:ext cx="2709414" cy="291600"/>
          </a:xfrm>
          <a:prstGeom prst="rect">
            <a:avLst/>
          </a:prstGeom>
          <a:solidFill>
            <a:srgbClr val="EAF2FA"/>
          </a:solidFill>
        </p:spPr>
        <p:txBody>
          <a:bodyPr wrap="square">
            <a:spAutoFit/>
          </a:bodyPr>
          <a:lstStyle/>
          <a:p>
            <a:pPr marL="0" lvl="2" algn="ctr"/>
            <a:r>
              <a:rPr lang="en-US" altLang="ko-KR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FPSC MEMS resonator</a:t>
            </a:r>
            <a:endParaRPr lang="en-US" altLang="ko-KR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483612" y="9238369"/>
            <a:ext cx="3019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0.8~1.5GHz resonance using [001] single crystal</a:t>
            </a:r>
          </a:p>
          <a:p>
            <a:pPr marL="0" lvl="2" algn="just"/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Wine-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 mode resonators using [011] single crystal</a:t>
            </a:r>
            <a:endParaRPr lang="en-US" altLang="ko-K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just"/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Wideband 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resonator</a:t>
            </a:r>
            <a:endParaRPr lang="en-US" altLang="ko-K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604615" y="7716494"/>
            <a:ext cx="2709414" cy="292388"/>
          </a:xfrm>
          <a:prstGeom prst="rect">
            <a:avLst/>
          </a:prstGeom>
          <a:solidFill>
            <a:srgbClr val="EAF2FA"/>
          </a:solidFill>
        </p:spPr>
        <p:txBody>
          <a:bodyPr wrap="square">
            <a:spAutoFit/>
          </a:bodyPr>
          <a:lstStyle/>
          <a:p>
            <a:pPr marL="0" lvl="2" algn="ctr"/>
            <a:r>
              <a:rPr lang="en-US" altLang="ko-KR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Multilayer Actuator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3604615" y="9315313"/>
            <a:ext cx="26988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ts val="1000"/>
              </a:lnSpc>
            </a:pP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50 stacking of single </a:t>
            </a: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</a:t>
            </a: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small size and large displacements for actuator such as ‘Deformable Mirror’. </a:t>
            </a: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6.7um@100V</a:t>
            </a: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ko-K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3639506" y="8129777"/>
            <a:ext cx="2748133" cy="1084442"/>
            <a:chOff x="3626029" y="8624358"/>
            <a:chExt cx="2748133" cy="1084442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39"/>
            <a:stretch/>
          </p:blipFill>
          <p:spPr bwMode="auto">
            <a:xfrm>
              <a:off x="3626029" y="8624358"/>
              <a:ext cx="1141218" cy="108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571" y="8624358"/>
              <a:ext cx="1523591" cy="1084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0" y="5866684"/>
            <a:ext cx="1910325" cy="94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7" b="13235"/>
          <a:stretch/>
        </p:blipFill>
        <p:spPr bwMode="auto">
          <a:xfrm>
            <a:off x="2304904" y="5925298"/>
            <a:ext cx="987834" cy="79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직사각형 41"/>
          <p:cNvSpPr/>
          <p:nvPr/>
        </p:nvSpPr>
        <p:spPr>
          <a:xfrm>
            <a:off x="483612" y="4887560"/>
            <a:ext cx="26988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ts val="1000"/>
              </a:lnSpc>
            </a:pP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crystal </a:t>
            </a: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2-2, 1-3 </a:t>
            </a:r>
            <a:r>
              <a:rPr lang="en-US" altLang="ko-K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</a:t>
            </a:r>
            <a:r>
              <a:rPr lang="en-US" altLang="ko-K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which is  small, lightweight and conformal to hull shape for hydrophone and communication receiver on UUV or AUV or on a submarine.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347252" y="7993493"/>
            <a:ext cx="2954370" cy="1165900"/>
            <a:chOff x="347252" y="8549178"/>
            <a:chExt cx="2954370" cy="1165900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2" y="8549178"/>
              <a:ext cx="1668532" cy="116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801" y="9041325"/>
              <a:ext cx="450074" cy="405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3" t="12748" r="5582" b="4426"/>
            <a:stretch/>
          </p:blipFill>
          <p:spPr bwMode="auto">
            <a:xfrm>
              <a:off x="1920611" y="8683625"/>
              <a:ext cx="1381011" cy="1008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9" descr="C:\Users\iBULe\Desktop\측정\신중열\Resonator\20200209_OM\3-23_1.jpg"/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928" y="9057455"/>
              <a:ext cx="497824" cy="362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그룹 70"/>
          <p:cNvGrpSpPr/>
          <p:nvPr/>
        </p:nvGrpSpPr>
        <p:grpSpPr>
          <a:xfrm>
            <a:off x="499533" y="511270"/>
            <a:ext cx="5858933" cy="400110"/>
            <a:chOff x="499533" y="463480"/>
            <a:chExt cx="5858933" cy="400110"/>
          </a:xfrm>
        </p:grpSpPr>
        <p:cxnSp>
          <p:nvCxnSpPr>
            <p:cNvPr id="72" name="직선 연결선 71"/>
            <p:cNvCxnSpPr/>
            <p:nvPr/>
          </p:nvCxnSpPr>
          <p:spPr>
            <a:xfrm>
              <a:off x="499533" y="463480"/>
              <a:ext cx="5858933" cy="0"/>
            </a:xfrm>
            <a:prstGeom prst="line">
              <a:avLst/>
            </a:prstGeom>
            <a:ln w="28575">
              <a:solidFill>
                <a:srgbClr val="0539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499533" y="863590"/>
              <a:ext cx="5858933" cy="0"/>
            </a:xfrm>
            <a:prstGeom prst="line">
              <a:avLst/>
            </a:prstGeom>
            <a:ln w="28575">
              <a:solidFill>
                <a:srgbClr val="0539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64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42138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Crystal  </a:t>
            </a: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1220199"/>
                  </p:ext>
                </p:extLst>
              </p:nvPr>
            </p:nvGraphicFramePr>
            <p:xfrm>
              <a:off x="571156" y="1472974"/>
              <a:ext cx="5715685" cy="19465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646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6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23108">
                    <a:tc row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5396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Units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5396B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 poled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396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[011] poled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396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6458">
                    <a:tc vMerge="1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764B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764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High-PT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High-PT</a:t>
                          </a:r>
                          <a:endParaRPr lang="ko-KR" altLang="ko-KR" sz="1100" b="1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002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l-GR" altLang="ko-KR" sz="100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l-GR" sz="100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altLang="ko-KR" sz="1000" b="0" i="1" kern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 baseline="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4842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7000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3760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5770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ko-KR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=1282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=1620</a:t>
                          </a:r>
                          <a:endParaRPr lang="ko-KR" altLang="ko-KR" sz="1000" kern="100" baseline="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altLang="ko-KR" sz="1000" b="0" i="1" kern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=−1140</m:t>
                                </m:r>
                              </m:oMath>
                            </m:oMathPara>
                          </a14:m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altLang="ko-KR" sz="1000" b="0" i="1" kern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=−1820</m:t>
                                </m:r>
                              </m:oMath>
                            </m:oMathPara>
                          </a14:m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3987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l-GR" altLang="ko-KR" sz="100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ko-KR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altLang="ko-KR" sz="100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=47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altLang="ko-KR" sz="100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=56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altLang="ko-KR" sz="100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=53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altLang="ko-KR" sz="100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=78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084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𝑇𝑟𝑡</m:t>
                                </m:r>
                              </m:oMath>
                            </m:oMathPara>
                          </a14:m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000" i="1" smtClean="0">
                                    <a:latin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820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𝐸𝑐</m:t>
                                </m:r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𝐾𝑉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0610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kern="1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0" i="1" kern="100" baseline="0" smtClean="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𝐷𝑒𝑛𝑠𝑖𝑡𝑦</m:t>
                              </m:r>
                            </m:oMath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8080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1220199"/>
                  </p:ext>
                </p:extLst>
              </p:nvPr>
            </p:nvGraphicFramePr>
            <p:xfrm>
              <a:off x="571156" y="1472974"/>
              <a:ext cx="5715685" cy="19465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646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6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23108">
                    <a:tc row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5396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Units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5396B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 poled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396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[011] poled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396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6458">
                    <a:tc vMerge="1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764B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764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High-PT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High-PT</a:t>
                          </a:r>
                          <a:endParaRPr lang="ko-KR" altLang="ko-KR" sz="1100" b="1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00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04" t="-221622" r="-564085" b="-5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2258" t="-221622" r="-416774" b="-5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4842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7000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3760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5770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04" t="-276744" r="-564085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2258" t="-276744" r="-416774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85093" t="-276744" r="-301242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86875" t="-276744" r="-203125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84472" t="-276744" r="-101863" b="-3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87500" t="-276744" r="-2500" b="-38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3987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04" t="-415385" r="-564085" b="-3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2258" t="-415385" r="-416774" b="-3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85093" t="-415385" r="-301242" b="-3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86875" t="-415385" r="-203125" b="-3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84472" t="-415385" r="-101863" b="-3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87500" t="-415385" r="-2500" b="-3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04" t="-467442" r="-564085" b="-195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2258" t="-467442" r="-416774" b="-195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820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04" t="-642105" r="-564085" b="-1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2258" t="-642105" r="-416774" b="-1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2.5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06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04" t="-687805" r="-56408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2258" t="-687805" r="-416774" b="-12195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8080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575391" y="1103641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1G: PMN-PT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927" y="4201357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2G: PIN-PMN-PT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5391" y="8590655"/>
            <a:ext cx="5660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070C0"/>
              </a:buClr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piezo single crystal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create opportunities for unprecedented system 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performance.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표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6085104"/>
                  </p:ext>
                </p:extLst>
              </p:nvPr>
            </p:nvGraphicFramePr>
            <p:xfrm>
              <a:off x="571157" y="4565092"/>
              <a:ext cx="5715685" cy="194650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646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6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18654">
                    <a:tc row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5396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Units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5396B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 Poled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396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[011] Poled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396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1337">
                    <a:tc vMerge="1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764B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764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High-PT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High-PT</a:t>
                          </a:r>
                          <a:endParaRPr lang="ko-KR" altLang="ko-KR" sz="1100" b="1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3449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l-GR" altLang="ko-KR" sz="100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l-GR" sz="100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altLang="ko-KR" sz="1000" b="0" i="1" kern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 baseline="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4457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5666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3449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4656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4222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ko-KR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=1226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=1840</a:t>
                          </a:r>
                          <a:endParaRPr lang="ko-KR" altLang="ko-KR" sz="1000" kern="100" baseline="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altLang="ko-KR" sz="1000" b="0" i="1" kern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=−1323</m:t>
                                </m:r>
                              </m:oMath>
                            </m:oMathPara>
                          </a14:m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altLang="ko-KR" sz="1000" b="0" i="1" kern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=−1870</m:t>
                                </m:r>
                              </m:oMath>
                            </m:oMathPara>
                          </a14:m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6432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altLang="ko-KR" sz="100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l-GR" altLang="ko-KR" sz="100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kern="0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ko-KR" sz="1000" b="0" i="1" kern="0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ko-KR" sz="1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altLang="ko-KR" sz="100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=49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altLang="ko-KR" sz="100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=79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altLang="ko-KR" sz="100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=72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ko-KR" sz="100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altLang="ko-KR" sz="100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000" b="0" i="1" kern="0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1000" b="0" i="1" kern="0" smtClean="0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000" kern="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=99</a:t>
                          </a:r>
                          <a:endParaRPr lang="ko-KR" altLang="ko-KR" sz="1000" kern="100" dirty="0" smtClean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4198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𝑇𝑟𝑡</m:t>
                                </m:r>
                              </m:oMath>
                            </m:oMathPara>
                          </a14:m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000" i="1" smtClean="0">
                                    <a:latin typeface="Cambria Math" panose="020405030504060302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6995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kern="100" smtClean="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𝐸𝑐</m:t>
                                </m:r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𝐾𝑉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3121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kern="1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000" b="0" i="1" kern="100" baseline="0" smtClean="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𝐷𝑒𝑛𝑠𝑖𝑡𝑦</m:t>
                              </m:r>
                            </m:oMath>
                          </a14:m>
                          <a:endParaRPr lang="ko-KR" sz="100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8154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표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6085104"/>
                  </p:ext>
                </p:extLst>
              </p:nvPr>
            </p:nvGraphicFramePr>
            <p:xfrm>
              <a:off x="571157" y="4565092"/>
              <a:ext cx="5715685" cy="194650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646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61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762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18654">
                    <a:tc row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5396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Units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05396B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[001] Poled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396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kern="1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[011] Poled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396B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1337">
                    <a:tc vMerge="1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764B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764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High-PT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Low-PT</a:t>
                          </a:r>
                          <a:endParaRPr lang="ko-KR" sz="11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kern="1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High-PT</a:t>
                          </a:r>
                          <a:endParaRPr lang="ko-KR" altLang="ko-KR" sz="1100" b="1" kern="100" dirty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4B1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344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4" t="-225000" r="-564085" b="-5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258" t="-225000" r="-416774" b="-5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4457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5666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3449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4656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422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4" t="-278571" r="-564085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258" t="-278571" r="-416774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5093" t="-278571" r="-301242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875" t="-278571" r="-203125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84472" t="-278571" r="-101863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7500" t="-278571" r="-2500" b="-4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643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4" t="-369767" r="-564085" b="-2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258" t="-369767" r="-416774" b="-2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5093" t="-369767" r="-301242" b="-2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6875" t="-369767" r="-203125" b="-2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84472" t="-369767" r="-101863" b="-2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7500" t="-369767" r="-2500" b="-2976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419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4" t="-469767" r="-564085" b="-1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258" t="-469767" r="-416774" b="-1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699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4" t="-597561" r="-564085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258" t="-597561" r="-416774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3121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4" t="-752632" r="-564085" b="-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258" t="-752632" r="-416774" b="-15789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000" b="0" kern="1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8154</a:t>
                          </a:r>
                          <a:endParaRPr lang="ko-KR" sz="1000" b="0" kern="100" dirty="0"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EAF2F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dist" latinLnBrk="0">
                            <a:lnSpc>
                              <a:spcPts val="12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ko-KR" sz="1100" b="0" kern="100" dirty="0"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그룹 14"/>
          <p:cNvGrpSpPr/>
          <p:nvPr/>
        </p:nvGrpSpPr>
        <p:grpSpPr>
          <a:xfrm>
            <a:off x="499532" y="540621"/>
            <a:ext cx="5858933" cy="400110"/>
            <a:chOff x="499533" y="463480"/>
            <a:chExt cx="5858933" cy="400110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499533" y="463480"/>
              <a:ext cx="5858933" cy="0"/>
            </a:xfrm>
            <a:prstGeom prst="line">
              <a:avLst/>
            </a:prstGeom>
            <a:ln w="28575">
              <a:solidFill>
                <a:srgbClr val="0539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99533" y="863590"/>
              <a:ext cx="5858933" cy="0"/>
            </a:xfrm>
            <a:prstGeom prst="line">
              <a:avLst/>
            </a:prstGeom>
            <a:ln w="28575">
              <a:solidFill>
                <a:srgbClr val="0539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299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1646</TotalTime>
  <Words>851</Words>
  <Application>Microsoft Office PowerPoint</Application>
  <PresentationFormat>A4 용지(210x297mm)</PresentationFormat>
  <Paragraphs>125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Cambria Math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cheeyoung joh</dc:creator>
  <cp:lastModifiedBy>권명주</cp:lastModifiedBy>
  <cp:revision>107</cp:revision>
  <cp:lastPrinted>2020-11-09T06:45:37Z</cp:lastPrinted>
  <dcterms:created xsi:type="dcterms:W3CDTF">2017-08-13T12:31:29Z</dcterms:created>
  <dcterms:modified xsi:type="dcterms:W3CDTF">2022-02-23T03:54:43Z</dcterms:modified>
</cp:coreProperties>
</file>